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6"/>
  </p:notesMasterIdLst>
  <p:sldIdLst>
    <p:sldId id="331" r:id="rId5"/>
    <p:sldId id="318" r:id="rId6"/>
    <p:sldId id="324" r:id="rId7"/>
    <p:sldId id="319" r:id="rId8"/>
    <p:sldId id="282" r:id="rId9"/>
    <p:sldId id="281" r:id="rId10"/>
    <p:sldId id="326" r:id="rId11"/>
    <p:sldId id="311" r:id="rId12"/>
    <p:sldId id="316" r:id="rId13"/>
    <p:sldId id="330" r:id="rId14"/>
    <p:sldId id="329" r:id="rId15"/>
    <p:sldId id="313" r:id="rId16"/>
    <p:sldId id="273" r:id="rId17"/>
    <p:sldId id="310" r:id="rId18"/>
    <p:sldId id="256" r:id="rId19"/>
    <p:sldId id="321" r:id="rId20"/>
    <p:sldId id="328" r:id="rId21"/>
    <p:sldId id="327" r:id="rId22"/>
    <p:sldId id="323" r:id="rId23"/>
    <p:sldId id="299" r:id="rId24"/>
    <p:sldId id="286" r:id="rId2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6B884-FBC9-4E13-B31D-F987FB2AC82F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4C4FA-2430-465F-AFA6-8E15C63A5D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3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08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3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4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2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0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8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4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0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5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1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3583E9B-CC5E-4C92-86E7-3D3FF18DD780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3A7FA8-87B1-41A0-B0CD-FFC96F700E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0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://www.atlanticcitynj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40AC5-A70E-4432-8A95-54823F4E7106}"/>
              </a:ext>
            </a:extLst>
          </p:cNvPr>
          <p:cNvSpPr txBox="1"/>
          <p:nvPr/>
        </p:nvSpPr>
        <p:spPr>
          <a:xfrm>
            <a:off x="67112" y="820010"/>
            <a:ext cx="4488110" cy="32126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Atlantic City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cap="all" spc="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boat sitting on top of a sandy beach&#10;&#10;Description automatically generated">
            <a:extLst>
              <a:ext uri="{FF2B5EF4-FFF2-40B4-BE49-F238E27FC236}">
                <a16:creationId xmlns:a16="http://schemas.microsoft.com/office/drawing/2014/main" id="{3F36F67B-9152-4256-A345-2C5249209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r="11719" b="-1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00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Placeholder 6" descr="A group of people flying kites in a large body of water&#10;&#10;Description automatically generated">
            <a:extLst>
              <a:ext uri="{FF2B5EF4-FFF2-40B4-BE49-F238E27FC236}">
                <a16:creationId xmlns:a16="http://schemas.microsoft.com/office/drawing/2014/main" id="{8E9C135C-58D3-4939-A2FF-68E1709054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2" b="2"/>
          <a:stretch/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D5920E-28C3-416E-928F-530E9EE24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r="-1" b="1062"/>
          <a:stretch/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8F640D8-6F63-4CAD-8C0E-9325A85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03D30-FA2A-4262-A8FD-467C46966340}"/>
              </a:ext>
            </a:extLst>
          </p:cNvPr>
          <p:cNvSpPr txBox="1"/>
          <p:nvPr/>
        </p:nvSpPr>
        <p:spPr>
          <a:xfrm>
            <a:off x="643468" y="2638044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Historic Gardner’s Basin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143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Atlantic City Aquarium</a:t>
            </a:r>
          </a:p>
          <a:p>
            <a:pPr marL="1143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Atlantic City Cruises</a:t>
            </a:r>
          </a:p>
          <a:p>
            <a:pPr marL="1143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Boating and Fishing</a:t>
            </a:r>
          </a:p>
          <a:p>
            <a:pPr marL="1143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Parasailing</a:t>
            </a:r>
          </a:p>
          <a:p>
            <a:pPr marL="1143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Dolphin Watching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n animal swimming in the water&#10;&#10;Description automatically generated">
            <a:extLst>
              <a:ext uri="{FF2B5EF4-FFF2-40B4-BE49-F238E27FC236}">
                <a16:creationId xmlns:a16="http://schemas.microsoft.com/office/drawing/2014/main" id="{0BD5BBF3-808F-49DE-9DD3-4CD308709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2"/>
          <a:stretch/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1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8250E-DE2C-474B-B487-2CB8F68FB1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r="-2" b="-2"/>
          <a:stretch/>
        </p:blipFill>
        <p:spPr>
          <a:xfrm>
            <a:off x="4649234" y="10"/>
            <a:ext cx="3775438" cy="2634800"/>
          </a:xfrm>
          <a:prstGeom prst="rect">
            <a:avLst/>
          </a:prstGeom>
        </p:spPr>
      </p:pic>
      <p:pic>
        <p:nvPicPr>
          <p:cNvPr id="10" name="Picture Placeholder 9" descr="A plate of food on a table&#10;&#10;Description automatically generated">
            <a:extLst>
              <a:ext uri="{FF2B5EF4-FFF2-40B4-BE49-F238E27FC236}">
                <a16:creationId xmlns:a16="http://schemas.microsoft.com/office/drawing/2014/main" id="{347D5CDA-6C77-4A74-BF83-0FD5C5F0CF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r="-1" b="11587"/>
          <a:stretch/>
        </p:blipFill>
        <p:spPr>
          <a:xfrm>
            <a:off x="4649234" y="2634810"/>
            <a:ext cx="7537702" cy="421270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8F640D8-6F63-4CAD-8C0E-9325A85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03D30-FA2A-4262-A8FD-467C46966340}"/>
              </a:ext>
            </a:extLst>
          </p:cNvPr>
          <p:cNvSpPr txBox="1"/>
          <p:nvPr/>
        </p:nvSpPr>
        <p:spPr>
          <a:xfrm>
            <a:off x="643468" y="2638044"/>
            <a:ext cx="3363974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Wine and Ale Trails – over 20 wineries and breweries</a:t>
            </a:r>
          </a:p>
          <a:p>
            <a:pPr marL="3429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Atlantic City Foodie Tour</a:t>
            </a:r>
          </a:p>
          <a:p>
            <a:pPr marL="3429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342900" indent="-285750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Little Water Distillery</a:t>
            </a: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lass of red wine&#10;&#10;Description automatically generated">
            <a:extLst>
              <a:ext uri="{FF2B5EF4-FFF2-40B4-BE49-F238E27FC236}">
                <a16:creationId xmlns:a16="http://schemas.microsoft.com/office/drawing/2014/main" id="{2F587BD6-94DD-4750-9E2D-9871266A8F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616"/>
          <a:stretch/>
        </p:blipFill>
        <p:spPr>
          <a:xfrm>
            <a:off x="8424672" y="10"/>
            <a:ext cx="3776472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r="2597" b="-1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3467" y="643467"/>
            <a:ext cx="3363974" cy="17280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Verdana" panose="020B0604030504040204" pitchFamily="34" charset="0"/>
              </a:rPr>
              <a:t>Steel Pier Observation Wheel</a:t>
            </a:r>
            <a:endParaRPr lang="en-US" sz="2800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222D7-EEF7-423A-BCC9-733D9442D664}"/>
              </a:ext>
            </a:extLst>
          </p:cNvPr>
          <p:cNvSpPr txBox="1"/>
          <p:nvPr/>
        </p:nvSpPr>
        <p:spPr>
          <a:xfrm>
            <a:off x="643467" y="3084723"/>
            <a:ext cx="37522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Third largest wheel in the United States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227 Feet Tall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40 Temperature controlled gondolas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Each gondola holds up to 6 people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13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24"/>
          <a:stretch/>
        </p:blipFill>
        <p:spPr>
          <a:xfrm>
            <a:off x="4650909" y="10"/>
            <a:ext cx="3770541" cy="342899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AD209-481E-41B5-A10B-4B059003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Local to Famous food…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1C59ACE-DF2F-426C-B914-AB94B331E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" r="-4" b="24822"/>
          <a:stretch/>
        </p:blipFill>
        <p:spPr>
          <a:xfrm>
            <a:off x="8421459" y="10"/>
            <a:ext cx="3770541" cy="3428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3" b="2"/>
          <a:stretch/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8193" name="F727FA08-69D1-4B76-BC86-A1DD35CEAB1C" descr="8B332946-77EB-483E-BE39-C55805374FB0@hsd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12485"/>
          <a:stretch/>
        </p:blipFill>
        <p:spPr bwMode="auto">
          <a:xfrm>
            <a:off x="4650900" y="3429000"/>
            <a:ext cx="377054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21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43468" y="820010"/>
            <a:ext cx="3415288" cy="32126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7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Verdana" panose="020B0604030504040204" pitchFamily="34" charset="0"/>
              </a:rPr>
              <a:t>And World Class Dining And Celebrity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sz="27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Verdana" panose="020B0604030504040204" pitchFamily="34" charset="0"/>
              </a:rPr>
              <a:t>Acclaimed Chefs!</a:t>
            </a:r>
            <a:br>
              <a:rPr lang="en-US" altLang="en-US" sz="2700" cap="all" spc="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Verdana" panose="020B0604030504040204" pitchFamily="34" charset="0"/>
              </a:rPr>
            </a:br>
            <a:endParaRPr lang="en-US" altLang="en-US" sz="2700" cap="all" spc="200" dirty="0">
              <a:solidFill>
                <a:schemeClr val="bg1"/>
              </a:solidFill>
              <a:latin typeface="+mj-lt"/>
              <a:ea typeface="+mj-ea"/>
              <a:cs typeface="+mj-cs"/>
              <a:sym typeface="Verdana" panose="020B0604030504040204" pitchFamily="34" charset="0"/>
            </a:endParaRPr>
          </a:p>
        </p:txBody>
      </p:sp>
      <p:pic>
        <p:nvPicPr>
          <p:cNvPr id="3077" name="5F71EE20-97F1-4290-9C9F-FDD5681119F6" descr="D27310AD-6D58-4BA6-BC2E-C51DE7AB0BD9@hsd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271"/>
          <a:stretch/>
        </p:blipFill>
        <p:spPr bwMode="auto">
          <a:xfrm>
            <a:off x="4649234" y="2634810"/>
            <a:ext cx="7537702" cy="42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EDC8DB8C-D98F-4204-A704-0E4678EA180D" descr="AF97E502-D13B-4FBB-ADD5-90B19787129C@hsd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r="19229" b="4"/>
          <a:stretch/>
        </p:blipFill>
        <p:spPr bwMode="auto">
          <a:xfrm>
            <a:off x="4649234" y="10"/>
            <a:ext cx="2505456" cy="26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media.philly.com/images/guyfieri_8760_1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15146" b="4"/>
          <a:stretch/>
        </p:blipFill>
        <p:spPr bwMode="auto">
          <a:xfrm>
            <a:off x="7157222" y="10"/>
            <a:ext cx="2526790" cy="26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bloximages.chicago2.vip.townnews.com/atlanticcityweekly.com/content/tncms/assets/v3/editorial/7/bf/7bf51ed2-9f6c-11e5-824d-4b471408f2bd/5669c58d28fb8.image.jpg?resize=760%2C50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r="22886" b="-4"/>
          <a:stretch/>
        </p:blipFill>
        <p:spPr bwMode="auto">
          <a:xfrm>
            <a:off x="9686544" y="10"/>
            <a:ext cx="2505456" cy="264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581A0B-B856-4D1E-8466-B432D0239A64}"/>
              </a:ext>
            </a:extLst>
          </p:cNvPr>
          <p:cNvSpPr txBox="1"/>
          <p:nvPr/>
        </p:nvSpPr>
        <p:spPr>
          <a:xfrm>
            <a:off x="643467" y="4627084"/>
            <a:ext cx="34152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Bobby Flay Steak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Guy Fieri’s Chophouse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Angeline by Michael Syman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Gordon Ramsay Pub &amp; Grill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209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store inside of a building&#10;&#10;Description automatically generated">
            <a:extLst>
              <a:ext uri="{FF2B5EF4-FFF2-40B4-BE49-F238E27FC236}">
                <a16:creationId xmlns:a16="http://schemas.microsoft.com/office/drawing/2014/main" id="{9FAF891E-0A9D-4B41-B41B-63314E6765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0"/>
          <a:stretch/>
        </p:blipFill>
        <p:spPr>
          <a:xfrm>
            <a:off x="4650909" y="10"/>
            <a:ext cx="3770541" cy="342899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TaNGER OUTLET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WALK</a:t>
            </a:r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altLang="en-US" sz="1700" b="1" dirty="0">
                <a:solidFill>
                  <a:schemeClr val="bg1"/>
                </a:solidFill>
              </a:rPr>
              <a:t>Tax Free Shopping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altLang="en-US" sz="1700" b="1" dirty="0">
              <a:solidFill>
                <a:schemeClr val="bg1"/>
              </a:solidFill>
            </a:endParaRP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 altLang="en-US" sz="1700" dirty="0">
                <a:solidFill>
                  <a:schemeClr val="bg1"/>
                </a:solidFill>
              </a:rPr>
              <a:t>Over 100 Retail Stores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 altLang="en-US" sz="1700" dirty="0">
                <a:solidFill>
                  <a:schemeClr val="bg1"/>
                </a:solidFill>
              </a:rPr>
              <a:t>Nike, Michael Kors, Coach, Kate Spade, Polo Ralp Lauren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 altLang="en-US" sz="1700" dirty="0">
                <a:solidFill>
                  <a:schemeClr val="bg1"/>
                </a:solidFill>
              </a:rPr>
              <a:t>International Visitors receive complimentary coupon booking offering further discounts</a:t>
            </a:r>
          </a:p>
          <a:p>
            <a:pPr marL="971550" lvl="1" indent="-285750">
              <a:buFont typeface="Wingdings" panose="05000000000000000000" pitchFamily="2" charset="2"/>
              <a:buChar char="Ø"/>
            </a:pPr>
            <a:r>
              <a:rPr lang="en-US" altLang="en-US" sz="1700" dirty="0">
                <a:solidFill>
                  <a:schemeClr val="bg1"/>
                </a:solidFill>
              </a:rPr>
              <a:t>Walking distance from hotel and the Boardwalk</a:t>
            </a:r>
          </a:p>
          <a:p>
            <a:pPr marL="857250" lvl="1" indent="-228600">
              <a:buFont typeface="Arial" panose="020B0604020202020204" pitchFamily="34" charset="0"/>
              <a:buChar char="•"/>
            </a:pPr>
            <a:endParaRPr lang="en-US" altLang="en-US" sz="1300" dirty="0">
              <a:solidFill>
                <a:schemeClr val="bg1"/>
              </a:solidFill>
            </a:endParaRPr>
          </a:p>
          <a:p>
            <a:pPr marL="857250" lvl="1" indent="-228600">
              <a:buFont typeface="Arial" panose="020B0604020202020204" pitchFamily="34" charset="0"/>
              <a:buChar char="•"/>
            </a:pPr>
            <a:endParaRPr lang="en-US" altLang="en-US" sz="1300" b="1" dirty="0">
              <a:solidFill>
                <a:schemeClr val="bg1"/>
              </a:solidFill>
            </a:endParaRP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altLang="en-US" sz="13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2" r="16041" b="3"/>
          <a:stretch/>
        </p:blipFill>
        <p:spPr>
          <a:xfrm>
            <a:off x="8421459" y="10"/>
            <a:ext cx="3770541" cy="3428990"/>
          </a:xfrm>
          <a:prstGeom prst="rect">
            <a:avLst/>
          </a:prstGeom>
        </p:spPr>
      </p:pic>
      <p:pic>
        <p:nvPicPr>
          <p:cNvPr id="12" name="Picture 11" descr="A sign on a pole on a city street&#10;&#10;Description automatically generated">
            <a:extLst>
              <a:ext uri="{FF2B5EF4-FFF2-40B4-BE49-F238E27FC236}">
                <a16:creationId xmlns:a16="http://schemas.microsoft.com/office/drawing/2014/main" id="{19C16A65-CB9B-4FFC-912B-3D73F5C0F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18560" b="2"/>
          <a:stretch/>
        </p:blipFill>
        <p:spPr>
          <a:xfrm>
            <a:off x="8421441" y="3429000"/>
            <a:ext cx="3770541" cy="3429000"/>
          </a:xfrm>
          <a:prstGeom prst="rect">
            <a:avLst/>
          </a:prstGeom>
        </p:spPr>
      </p:pic>
      <p:pic>
        <p:nvPicPr>
          <p:cNvPr id="14" name="Picture 13" descr="A view of a city street&#10;&#10;Description automatically generated">
            <a:extLst>
              <a:ext uri="{FF2B5EF4-FFF2-40B4-BE49-F238E27FC236}">
                <a16:creationId xmlns:a16="http://schemas.microsoft.com/office/drawing/2014/main" id="{FF7B8AC8-59C1-4714-BE27-9811D63CF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17408"/>
          <a:stretch/>
        </p:blipFill>
        <p:spPr>
          <a:xfrm>
            <a:off x="4650900" y="3429000"/>
            <a:ext cx="37705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61"/>
            <a:ext cx="12192000" cy="34312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31136" y="3781241"/>
            <a:ext cx="7729729" cy="8554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182880" tIns="182880" rIns="182880" bIns="182880" rtlCol="0" anchor="ctr">
            <a:normAutofit/>
          </a:bodyPr>
          <a:lstStyle>
            <a:lvl1pPr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+mj-lt"/>
                <a:sym typeface="Verdana" panose="020B0604030504040204" pitchFamily="34" charset="0"/>
              </a:rPr>
              <a:t>Casino Resorts on the Boardwalk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r="20522" b="-2"/>
          <a:stretch/>
        </p:blipFill>
        <p:spPr>
          <a:xfrm>
            <a:off x="4059956" y="-3"/>
            <a:ext cx="4059916" cy="3426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2B21EC-2D98-462C-A1F2-7857DFA3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r="418" b="4"/>
          <a:stretch/>
        </p:blipFill>
        <p:spPr>
          <a:xfrm>
            <a:off x="-12172" y="0"/>
            <a:ext cx="4066032" cy="342675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4D1B677-53EA-4919-81B2-187BC9AA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21497"/>
          <a:stretch/>
        </p:blipFill>
        <p:spPr>
          <a:xfrm>
            <a:off x="8119872" y="-1"/>
            <a:ext cx="4072128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09374-0C53-4331-8504-0DCFC0C5DCE4}"/>
              </a:ext>
            </a:extLst>
          </p:cNvPr>
          <p:cNvSpPr txBox="1"/>
          <p:nvPr/>
        </p:nvSpPr>
        <p:spPr>
          <a:xfrm>
            <a:off x="2238412" y="4846076"/>
            <a:ext cx="7715177" cy="12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Bally’s Atlantic City</a:t>
            </a:r>
          </a:p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Caesars Atlantic City</a:t>
            </a:r>
          </a:p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Hard Rock Hotel &amp; Casino</a:t>
            </a:r>
          </a:p>
        </p:txBody>
      </p:sp>
    </p:spTree>
    <p:extLst>
      <p:ext uri="{BB962C8B-B14F-4D97-AF65-F5344CB8AC3E}">
        <p14:creationId xmlns:p14="http://schemas.microsoft.com/office/powerpoint/2010/main" val="4262760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61"/>
            <a:ext cx="12192000" cy="34312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31136" y="3781241"/>
            <a:ext cx="7729729" cy="8554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182880" tIns="182880" rIns="182880" bIns="182880" rtlCol="0" anchor="ctr">
            <a:normAutofit/>
          </a:bodyPr>
          <a:lstStyle>
            <a:lvl1pPr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+mj-lt"/>
                <a:sym typeface="Verdana" panose="020B0604030504040204" pitchFamily="34" charset="0"/>
              </a:rPr>
              <a:t>Casino Resorts on the Boardwalk</a:t>
            </a:r>
          </a:p>
        </p:txBody>
      </p:sp>
      <p:pic>
        <p:nvPicPr>
          <p:cNvPr id="3" name="Picture 2" descr="A large building&#10;&#10;Description automatically generated">
            <a:extLst>
              <a:ext uri="{FF2B5EF4-FFF2-40B4-BE49-F238E27FC236}">
                <a16:creationId xmlns:a16="http://schemas.microsoft.com/office/drawing/2014/main" id="{04505946-DC05-4216-BDFC-EF7E0A442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3" b="-1"/>
          <a:stretch/>
        </p:blipFill>
        <p:spPr>
          <a:xfrm>
            <a:off x="20" y="10"/>
            <a:ext cx="4059916" cy="3426751"/>
          </a:xfrm>
          <a:prstGeom prst="rect">
            <a:avLst/>
          </a:prstGeom>
        </p:spPr>
      </p:pic>
      <p:pic>
        <p:nvPicPr>
          <p:cNvPr id="6" name="Picture 5" descr="A large white building in a city&#10;&#10;Description automatically generated">
            <a:extLst>
              <a:ext uri="{FF2B5EF4-FFF2-40B4-BE49-F238E27FC236}">
                <a16:creationId xmlns:a16="http://schemas.microsoft.com/office/drawing/2014/main" id="{497F2A6D-0FEE-4499-A520-8E63D502C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r="5533" b="-2"/>
          <a:stretch/>
        </p:blipFill>
        <p:spPr>
          <a:xfrm>
            <a:off x="4059936" y="10"/>
            <a:ext cx="4066032" cy="3426751"/>
          </a:xfrm>
          <a:prstGeom prst="rect">
            <a:avLst/>
          </a:prstGeom>
        </p:spPr>
      </p:pic>
      <p:pic>
        <p:nvPicPr>
          <p:cNvPr id="8" name="Picture 7" descr="A flock of birds sitting on top of a sandy beach&#10;&#10;Description automatically generated">
            <a:extLst>
              <a:ext uri="{FF2B5EF4-FFF2-40B4-BE49-F238E27FC236}">
                <a16:creationId xmlns:a16="http://schemas.microsoft.com/office/drawing/2014/main" id="{68995A48-862D-42E9-8667-3F14BFE9C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" r="-3" b="14098"/>
          <a:stretch/>
        </p:blipFill>
        <p:spPr>
          <a:xfrm>
            <a:off x="8119872" y="-1"/>
            <a:ext cx="4072128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09374-0C53-4331-8504-0DCFC0C5DCE4}"/>
              </a:ext>
            </a:extLst>
          </p:cNvPr>
          <p:cNvSpPr txBox="1"/>
          <p:nvPr/>
        </p:nvSpPr>
        <p:spPr>
          <a:xfrm>
            <a:off x="2238412" y="4846076"/>
            <a:ext cx="7715177" cy="12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Ocean Resort &amp; Casino</a:t>
            </a:r>
          </a:p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Resorts Casino Hotel</a:t>
            </a:r>
          </a:p>
          <a:p>
            <a:pPr marL="342900" indent="-285750" algn="ctr" defTabSz="91440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Tropicana Resort &amp; Casino</a:t>
            </a:r>
          </a:p>
        </p:txBody>
      </p:sp>
    </p:spTree>
    <p:extLst>
      <p:ext uri="{BB962C8B-B14F-4D97-AF65-F5344CB8AC3E}">
        <p14:creationId xmlns:p14="http://schemas.microsoft.com/office/powerpoint/2010/main" val="214418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61"/>
            <a:ext cx="12192000" cy="34312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31136" y="3781241"/>
            <a:ext cx="7729729" cy="8554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182880" tIns="182880" rIns="182880" bIns="182880" rtlCol="0" anchor="ctr">
            <a:normAutofit/>
          </a:bodyPr>
          <a:lstStyle>
            <a:lvl1pPr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+mj-lt"/>
                <a:sym typeface="Verdana" panose="020B0604030504040204" pitchFamily="34" charset="0"/>
              </a:rPr>
              <a:t>Casino Resorts on the Marina</a:t>
            </a:r>
          </a:p>
        </p:txBody>
      </p:sp>
      <p:pic>
        <p:nvPicPr>
          <p:cNvPr id="4" name="Picture 3" descr="The tower of the city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13013" b="-1"/>
          <a:stretch/>
        </p:blipFill>
        <p:spPr>
          <a:xfrm>
            <a:off x="4066053" y="10"/>
            <a:ext cx="4059916" cy="3426751"/>
          </a:xfrm>
          <a:prstGeom prst="rect">
            <a:avLst/>
          </a:prstGeom>
        </p:spPr>
      </p:pic>
      <p:pic>
        <p:nvPicPr>
          <p:cNvPr id="5" name="Picture 4" descr="A large city landscap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r="16946" b="4"/>
          <a:stretch/>
        </p:blipFill>
        <p:spPr>
          <a:xfrm>
            <a:off x="8125948" y="10"/>
            <a:ext cx="4066032" cy="3426751"/>
          </a:xfrm>
          <a:prstGeom prst="rect">
            <a:avLst/>
          </a:prstGeom>
        </p:spPr>
      </p:pic>
      <p:pic>
        <p:nvPicPr>
          <p:cNvPr id="8" name="Picture 7" descr="A picture containing building, bench, park, sitting&#10;&#10;Description automatically generated">
            <a:extLst>
              <a:ext uri="{FF2B5EF4-FFF2-40B4-BE49-F238E27FC236}">
                <a16:creationId xmlns:a16="http://schemas.microsoft.com/office/drawing/2014/main" id="{DC32A759-A327-4463-8C29-56329CCC5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r="2941"/>
          <a:stretch/>
        </p:blipFill>
        <p:spPr>
          <a:xfrm>
            <a:off x="0" y="0"/>
            <a:ext cx="4072128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351957-C912-45C1-AEAB-EE508AD51396}"/>
              </a:ext>
            </a:extLst>
          </p:cNvPr>
          <p:cNvSpPr txBox="1"/>
          <p:nvPr/>
        </p:nvSpPr>
        <p:spPr>
          <a:xfrm>
            <a:off x="2238412" y="4846076"/>
            <a:ext cx="7715177" cy="12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Borgata Hotel &amp; Spa and The Water Club</a:t>
            </a:r>
          </a:p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Harrah’s Resort &amp; Casino</a:t>
            </a:r>
          </a:p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bg1"/>
                </a:solidFill>
              </a:rPr>
              <a:t>Golden Nugget Atlantic City</a:t>
            </a:r>
          </a:p>
        </p:txBody>
      </p:sp>
    </p:spTree>
    <p:extLst>
      <p:ext uri="{BB962C8B-B14F-4D97-AF65-F5344CB8AC3E}">
        <p14:creationId xmlns:p14="http://schemas.microsoft.com/office/powerpoint/2010/main" val="2964980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58"/>
            <a:ext cx="12192000" cy="34312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31136" y="3781241"/>
            <a:ext cx="7729729" cy="8554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182880" tIns="182880" rIns="182880" bIns="182880" rtlCol="0" anchor="ctr">
            <a:normAutofit/>
          </a:bodyPr>
          <a:lstStyle>
            <a:lvl1pPr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+mj-lt"/>
                <a:sym typeface="Verdana" panose="020B0604030504040204" pitchFamily="34" charset="0"/>
              </a:rPr>
              <a:t>Other Hotels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0" r="10268" b="2"/>
          <a:stretch/>
        </p:blipFill>
        <p:spPr>
          <a:xfrm>
            <a:off x="9071611" y="0"/>
            <a:ext cx="3044932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4" r="2" b="3658"/>
          <a:stretch/>
        </p:blipFill>
        <p:spPr>
          <a:xfrm>
            <a:off x="3044952" y="-2"/>
            <a:ext cx="3044952" cy="3428998"/>
          </a:xfrm>
          <a:prstGeom prst="rect">
            <a:avLst/>
          </a:prstGeom>
        </p:spPr>
      </p:pic>
      <p:pic>
        <p:nvPicPr>
          <p:cNvPr id="9" name="Picture 10" descr="C:\Users\garab659\Desktop\CYAC_EXTERIOR2_2600L.png">
            <a:extLst>
              <a:ext uri="{FF2B5EF4-FFF2-40B4-BE49-F238E27FC236}">
                <a16:creationId xmlns:a16="http://schemas.microsoft.com/office/drawing/2014/main" id="{24316601-7CCC-45FB-BE18-ACA32E230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 r="-3" b="10923"/>
          <a:stretch/>
        </p:blipFill>
        <p:spPr bwMode="auto">
          <a:xfrm>
            <a:off x="0" y="354477"/>
            <a:ext cx="3044952" cy="34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97024-12DD-439F-A344-4450371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r="19970" b="-1"/>
          <a:stretch/>
        </p:blipFill>
        <p:spPr>
          <a:xfrm>
            <a:off x="6102098" y="-3"/>
            <a:ext cx="3057144" cy="3426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6B326-3104-4DF9-82FD-E92A72C125F6}"/>
              </a:ext>
            </a:extLst>
          </p:cNvPr>
          <p:cNvSpPr txBox="1"/>
          <p:nvPr/>
        </p:nvSpPr>
        <p:spPr>
          <a:xfrm>
            <a:off x="3479800" y="5422900"/>
            <a:ext cx="511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Courtyard by Marriott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The Claridge Hotel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The Sheraton Hotel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Showboat Atlantic City</a:t>
            </a:r>
          </a:p>
        </p:txBody>
      </p:sp>
    </p:spTree>
    <p:extLst>
      <p:ext uri="{BB962C8B-B14F-4D97-AF65-F5344CB8AC3E}">
        <p14:creationId xmlns:p14="http://schemas.microsoft.com/office/powerpoint/2010/main" val="150314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" b="156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33F80-A4C0-418E-8CE3-50B3EEF192E3}"/>
              </a:ext>
            </a:extLst>
          </p:cNvPr>
          <p:cNvSpPr txBox="1"/>
          <p:nvPr/>
        </p:nvSpPr>
        <p:spPr>
          <a:xfrm>
            <a:off x="1600200" y="5034708"/>
            <a:ext cx="8991600" cy="1399143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200" dirty="0">
                <a:latin typeface="+mj-lt"/>
                <a:ea typeface="+mj-ea"/>
                <a:cs typeface="+mj-cs"/>
              </a:rPr>
              <a:t>ATLANTIC CITY - #STRONGERTOGETHER</a:t>
            </a:r>
          </a:p>
        </p:txBody>
      </p:sp>
    </p:spTree>
    <p:extLst>
      <p:ext uri="{BB962C8B-B14F-4D97-AF65-F5344CB8AC3E}">
        <p14:creationId xmlns:p14="http://schemas.microsoft.com/office/powerpoint/2010/main" val="1750458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11085" y="820010"/>
            <a:ext cx="4176073" cy="32126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algn="l" defTabSz="5842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3200" kern="1200">
                <a:solidFill>
                  <a:srgbClr val="40404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marL="742950" indent="-28575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584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584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en-US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Verdana" panose="020B0604030504040204" pitchFamily="34" charset="0"/>
              </a:rPr>
              <a:t>Atlantic City </a:t>
            </a:r>
            <a:r>
              <a:rPr lang="en-US" altLang="en-US" sz="24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Verdana" panose="020B0604030504040204" pitchFamily="34" charset="0"/>
              </a:rPr>
              <a:t>entertainment capital of the jersey shore!</a:t>
            </a:r>
          </a:p>
        </p:txBody>
      </p:sp>
      <p:pic>
        <p:nvPicPr>
          <p:cNvPr id="6" name="Picture 2" descr="http://www.multivu.com/players/English/7240652-atlantic-city-alliance-blake-shelton-free-beach-concert/gallery/image/3cd2744e-458b-4d46-affa-088528a1e2b5.H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r="7039" b="-1"/>
          <a:stretch/>
        </p:blipFill>
        <p:spPr bwMode="auto">
          <a:xfrm>
            <a:off x="4654297" y="10"/>
            <a:ext cx="7537702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25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3C775-A35E-4BCD-A43C-459779FA322A}"/>
              </a:ext>
            </a:extLst>
          </p:cNvPr>
          <p:cNvSpPr txBox="1"/>
          <p:nvPr/>
        </p:nvSpPr>
        <p:spPr>
          <a:xfrm>
            <a:off x="84082" y="567560"/>
            <a:ext cx="4782207" cy="45299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FOR MORE INFORMATION VISIT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WWW.ATLANTICCITYNJ.COM</a:t>
            </a:r>
            <a:endParaRPr lang="en-US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cap="all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 CONTACT GEC TR ON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info@gregevansconsultancy.com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2E2892-6A43-4F41-8C66-F3724D067D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r="-1" b="-1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776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Placeholder 9" descr="A sunset over a body of water&#10;&#10;Description automatically generated">
            <a:extLst>
              <a:ext uri="{FF2B5EF4-FFF2-40B4-BE49-F238E27FC236}">
                <a16:creationId xmlns:a16="http://schemas.microsoft.com/office/drawing/2014/main" id="{5A1DE196-A156-4ECF-8855-7CA82DEECC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1" b="10164"/>
          <a:stretch/>
        </p:blipFill>
        <p:spPr>
          <a:xfrm>
            <a:off x="20" y="-2"/>
            <a:ext cx="12191980" cy="3429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D014B7-A7F7-4EAE-B815-974E8DC38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8412" y="3860800"/>
            <a:ext cx="7715177" cy="2256832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Hopefully the following presentation will inspire you to consider Atlantic City as a future destination</a:t>
            </a:r>
          </a:p>
        </p:txBody>
      </p:sp>
    </p:spTree>
    <p:extLst>
      <p:ext uri="{BB962C8B-B14F-4D97-AF65-F5344CB8AC3E}">
        <p14:creationId xmlns:p14="http://schemas.microsoft.com/office/powerpoint/2010/main" val="142305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eet AC_COVID_Male_w hashtag FINAL" descr="A large body of water with a city in the background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0577D792-7082-4447-80F7-DDFEF033B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506" y="1271016"/>
            <a:ext cx="7672832" cy="431596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26BE8-583F-473E-A8F6-4284801E1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658" y="789110"/>
            <a:ext cx="2360706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Atlantic city #strongertogether</a:t>
            </a:r>
          </a:p>
        </p:txBody>
      </p:sp>
    </p:spTree>
    <p:extLst>
      <p:ext uri="{BB962C8B-B14F-4D97-AF65-F5344CB8AC3E}">
        <p14:creationId xmlns:p14="http://schemas.microsoft.com/office/powerpoint/2010/main" val="1502730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43467" y="643467"/>
            <a:ext cx="3363974" cy="17280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500" b="1" cap="all" spc="2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Atlantic City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1500" b="1" cap="all" spc="2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500" b="1" cap="all" spc="2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Location, location, location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43468" y="2638044"/>
            <a:ext cx="3363974" cy="3415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endParaRPr lang="en-US" altLang="en-US" sz="1400" b="1" dirty="0">
              <a:solidFill>
                <a:schemeClr val="bg1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endParaRPr lang="en-US" altLang="en-US" sz="1400" b="1" dirty="0">
              <a:solidFill>
                <a:schemeClr val="bg1"/>
              </a:solidFill>
              <a:latin typeface="+mn-lt"/>
            </a:endParaRPr>
          </a:p>
          <a:p>
            <a:pPr marL="57150" indent="-28575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2 hours from New York City</a:t>
            </a:r>
          </a:p>
          <a:p>
            <a:pPr marL="57150" indent="-28575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 60 minutes from Philadelphia </a:t>
            </a:r>
          </a:p>
          <a:p>
            <a:pPr marL="57150" indent="-28575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chemeClr val="bg1"/>
                </a:solidFill>
                <a:latin typeface="+mn-lt"/>
              </a:rPr>
              <a:t>3 ½ hours from Washington, DC</a:t>
            </a:r>
          </a:p>
          <a:p>
            <a:pPr marL="57150" indent="-28575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endParaRPr lang="en-US" altLang="en-US" sz="1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 descr="radius map.pdf">
            <a:extLst>
              <a:ext uri="{FF2B5EF4-FFF2-40B4-BE49-F238E27FC236}">
                <a16:creationId xmlns:a16="http://schemas.microsoft.com/office/drawing/2014/main" id="{D109033C-E087-44F6-9B6C-57AFC9969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6669" r="4367" b="22726"/>
          <a:stretch>
            <a:fillRect/>
          </a:stretch>
        </p:blipFill>
        <p:spPr bwMode="auto">
          <a:xfrm>
            <a:off x="5297763" y="656226"/>
            <a:ext cx="6250769" cy="538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859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17899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43467" y="643467"/>
            <a:ext cx="3363974" cy="17280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cap="all" spc="2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Atlantic City - Facts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56261" y="2638044"/>
            <a:ext cx="4096986" cy="39052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37931725" indent="-3747452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Centrally located on the East Coast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Easy access by train and car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 America’s first Boardwalk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 Golfers paradise with 22 golf courses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 7 miles of free white sandy beaches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 18,000 hotel rooms with brands that you know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9 world-class casino resorts </a:t>
            </a:r>
          </a:p>
          <a:p>
            <a:pPr indent="-228600" defTabSz="9144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 Largest gaming destination on the East Coast</a:t>
            </a:r>
            <a:endParaRPr lang="en-US" alt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791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3">
            <a:extLst>
              <a:ext uri="{FF2B5EF4-FFF2-40B4-BE49-F238E27FC236}">
                <a16:creationId xmlns:a16="http://schemas.microsoft.com/office/drawing/2014/main" id="{5FA21C72-692C-49FD-9EB4-DDDDDEBD4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5405" y="950977"/>
            <a:ext cx="9041190" cy="4956047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MEET_AC_30_SEC">
            <a:hlinkClick r:id="" action="ppaction://media"/>
            <a:extLst>
              <a:ext uri="{FF2B5EF4-FFF2-40B4-BE49-F238E27FC236}">
                <a16:creationId xmlns:a16="http://schemas.microsoft.com/office/drawing/2014/main" id="{635E23D8-8DEC-4DE1-98EE-E1485E8AC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506" y="1271016"/>
            <a:ext cx="7672832" cy="4315968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FBAF941A-6830-47A3-B63C-7C7B66AEA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380" y="624518"/>
            <a:ext cx="2157984" cy="2157984"/>
          </a:xfrm>
          <a:prstGeom prst="ellipse">
            <a:avLst/>
          </a:prstGeom>
          <a:solidFill>
            <a:srgbClr val="40404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9CF6E9-C571-4581-9BDE-6401171D9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380" y="789110"/>
            <a:ext cx="2157984" cy="18288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100" b="1" dirty="0">
                <a:solidFill>
                  <a:srgbClr val="FFFFFF"/>
                </a:solidFill>
              </a:rPr>
              <a:t>Atlantic city Video</a:t>
            </a:r>
          </a:p>
        </p:txBody>
      </p:sp>
    </p:spTree>
    <p:extLst>
      <p:ext uri="{BB962C8B-B14F-4D97-AF65-F5344CB8AC3E}">
        <p14:creationId xmlns:p14="http://schemas.microsoft.com/office/powerpoint/2010/main" val="15169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8" r="-2" b="19122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643467" y="643467"/>
            <a:ext cx="3363974" cy="17280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cap="all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Jim Whelan Boardwalk Hall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3468" y="2638044"/>
            <a:ext cx="3363974" cy="34156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endParaRPr lang="en-US" altLang="en-US" sz="1300" dirty="0">
              <a:solidFill>
                <a:schemeClr val="bg1"/>
              </a:solidFill>
              <a:latin typeface="+mn-lt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Built in 1929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Formerly known as Convention Hall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14,000 seated arena offering world-class performances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Adrian Phillips Theater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Home to the world’s largest musical instrument and oldest working pipe organ the Midmer-Losh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Ø"/>
            </a:pPr>
            <a:r>
              <a:rPr lang="en-US" sz="1300" dirty="0">
                <a:solidFill>
                  <a:schemeClr val="bg1"/>
                </a:solidFill>
                <a:latin typeface="+mn-lt"/>
              </a:rPr>
              <a:t>Free 30-minute concerts and tours May – Sept at 12.00pm</a:t>
            </a:r>
          </a:p>
        </p:txBody>
      </p:sp>
    </p:spTree>
    <p:extLst>
      <p:ext uri="{BB962C8B-B14F-4D97-AF65-F5344CB8AC3E}">
        <p14:creationId xmlns:p14="http://schemas.microsoft.com/office/powerpoint/2010/main" val="3104686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8F640D8-6F63-4CAD-8C0E-9325A85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781241"/>
            <a:ext cx="7729729" cy="855406"/>
          </a:xfrm>
          <a:noFill/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Recreation</a:t>
            </a:r>
          </a:p>
        </p:txBody>
      </p:sp>
      <p:pic>
        <p:nvPicPr>
          <p:cNvPr id="1026" name="Picture 2" descr="Absecon Lighthouse - Historic Lighthouses - Absecon Lighthouse ...">
            <a:extLst>
              <a:ext uri="{FF2B5EF4-FFF2-40B4-BE49-F238E27FC236}">
                <a16:creationId xmlns:a16="http://schemas.microsoft.com/office/drawing/2014/main" id="{D9FA64B1-7169-439E-8889-0BF34FFFEA6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 b="2"/>
          <a:stretch/>
        </p:blipFill>
        <p:spPr bwMode="auto">
          <a:xfrm>
            <a:off x="20" y="10"/>
            <a:ext cx="6062452" cy="3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large ship in the water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6" r="-1" b="-1"/>
          <a:stretch/>
        </p:blipFill>
        <p:spPr>
          <a:xfrm>
            <a:off x="6129528" y="-1"/>
            <a:ext cx="6062472" cy="3428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E03D30-FA2A-4262-A8FD-467C46966340}"/>
              </a:ext>
            </a:extLst>
          </p:cNvPr>
          <p:cNvSpPr txBox="1"/>
          <p:nvPr/>
        </p:nvSpPr>
        <p:spPr>
          <a:xfrm>
            <a:off x="2238412" y="4846076"/>
            <a:ext cx="7715177" cy="12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Historic Steel Pier Amusement Park</a:t>
            </a:r>
          </a:p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28575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Historic Absecon Lighthouse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0052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C71B3C7C066C4F9AE2F1CF3E2BB6E5" ma:contentTypeVersion="12" ma:contentTypeDescription="Create a new document." ma:contentTypeScope="" ma:versionID="4b1595a10faf150ae614bb0151d1fe6e">
  <xsd:schema xmlns:xsd="http://www.w3.org/2001/XMLSchema" xmlns:xs="http://www.w3.org/2001/XMLSchema" xmlns:p="http://schemas.microsoft.com/office/2006/metadata/properties" xmlns:ns2="92421ea7-4c7a-471a-8e4f-dfc45c76ee75" xmlns:ns3="ad508153-121c-437e-8e51-996729b0b2c1" targetNamespace="http://schemas.microsoft.com/office/2006/metadata/properties" ma:root="true" ma:fieldsID="483427e113ca175a9f28ce6d686582d9" ns2:_="" ns3:_="">
    <xsd:import namespace="92421ea7-4c7a-471a-8e4f-dfc45c76ee75"/>
    <xsd:import namespace="ad508153-121c-437e-8e51-996729b0b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21ea7-4c7a-471a-8e4f-dfc45c76ee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508153-121c-437e-8e51-996729b0b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d508153-121c-437e-8e51-996729b0b2c1">
      <UserInfo>
        <DisplayName>Heather Colache</DisplayName>
        <AccountId>36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F05C35-4A9E-4072-AF7C-4D1238E84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21ea7-4c7a-471a-8e4f-dfc45c76ee75"/>
    <ds:schemaRef ds:uri="ad508153-121c-437e-8e51-996729b0b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A48F0A-17D0-4860-81AC-2D5683986ED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d508153-121c-437e-8e51-996729b0b2c1"/>
    <ds:schemaRef ds:uri="92421ea7-4c7a-471a-8e4f-dfc45c76ee7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0A9A11-9B57-437D-9935-14D01F0DB1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401</Words>
  <Application>Microsoft Office PowerPoint</Application>
  <PresentationFormat>Widescreen</PresentationFormat>
  <Paragraphs>108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Gill Sans MT</vt:lpstr>
      <vt:lpstr>Wingdings</vt:lpstr>
      <vt:lpstr>Wingdings 3</vt:lpstr>
      <vt:lpstr>Parcel</vt:lpstr>
      <vt:lpstr>PowerPoint Presentation</vt:lpstr>
      <vt:lpstr>PowerPoint Presentation</vt:lpstr>
      <vt:lpstr>PowerPoint Presentation</vt:lpstr>
      <vt:lpstr>Atlantic city #strongertogether</vt:lpstr>
      <vt:lpstr>PowerPoint Presentation</vt:lpstr>
      <vt:lpstr>PowerPoint Presentation</vt:lpstr>
      <vt:lpstr>Atlantic city Video</vt:lpstr>
      <vt:lpstr>PowerPoint Presentation</vt:lpstr>
      <vt:lpstr>Recreation</vt:lpstr>
      <vt:lpstr>Recreation</vt:lpstr>
      <vt:lpstr>Recreation</vt:lpstr>
      <vt:lpstr>PowerPoint Presentation</vt:lpstr>
      <vt:lpstr>From Local to Famous food…</vt:lpstr>
      <vt:lpstr>PowerPoint Presentation</vt:lpstr>
      <vt:lpstr>   TaNGER OUTLET  THE WALK  </vt:lpstr>
      <vt:lpstr>Casino Resorts on the Boardwalk</vt:lpstr>
      <vt:lpstr>Casino Resorts on the Boardwalk</vt:lpstr>
      <vt:lpstr>Casino Resorts on the Marina</vt:lpstr>
      <vt:lpstr>Other Hotels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Greenhill</dc:creator>
  <cp:lastModifiedBy>Gregory Evans</cp:lastModifiedBy>
  <cp:revision>7</cp:revision>
  <dcterms:created xsi:type="dcterms:W3CDTF">2020-05-11T10:55:44Z</dcterms:created>
  <dcterms:modified xsi:type="dcterms:W3CDTF">2020-07-08T09:57:50Z</dcterms:modified>
</cp:coreProperties>
</file>